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1870047"/>
            <a:ext cx="1612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APS</a:t>
            </a:r>
            <a:r>
              <a:rPr sz="1200" b="1" i="1" spc="-40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Strategic</a:t>
            </a:r>
            <a:r>
              <a:rPr sz="1200" b="1" i="1" spc="-40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Priorities</a:t>
            </a:r>
            <a:r>
              <a:rPr sz="1200" b="1" i="1" spc="-35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spc="-50" dirty="0">
                <a:solidFill>
                  <a:srgbClr val="141414"/>
                </a:solidFill>
                <a:latin typeface="Calibri"/>
                <a:cs typeface="Calibri"/>
              </a:rPr>
              <a:t>&amp; </a:t>
            </a:r>
            <a:r>
              <a:rPr sz="1200" b="1" i="1" spc="-10" dirty="0">
                <a:solidFill>
                  <a:srgbClr val="141414"/>
                </a:solidFill>
                <a:latin typeface="Calibri"/>
                <a:cs typeface="Calibri"/>
              </a:rPr>
              <a:t>Initiatives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9350" y="2254674"/>
            <a:ext cx="4003675" cy="137668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34290" rIns="0" bIns="0" rtlCol="0">
            <a:spAutoFit/>
          </a:bodyPr>
          <a:lstStyle/>
          <a:p>
            <a:pPr marL="85725" marR="254635">
              <a:lnSpc>
                <a:spcPct val="100000"/>
              </a:lnSpc>
              <a:spcBef>
                <a:spcPts val="270"/>
              </a:spcBef>
            </a:pPr>
            <a:r>
              <a:rPr sz="700" dirty="0">
                <a:latin typeface="Calibri"/>
                <a:cs typeface="Calibri"/>
              </a:rPr>
              <a:t>1A.</a:t>
            </a:r>
            <a:r>
              <a:rPr sz="700" spc="-10" dirty="0">
                <a:latin typeface="Calibri"/>
                <a:cs typeface="Calibri"/>
              </a:rPr>
              <a:t> Continue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emphasis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on </a:t>
            </a:r>
            <a:r>
              <a:rPr sz="700" spc="-10" dirty="0">
                <a:latin typeface="Calibri"/>
                <a:cs typeface="Calibri"/>
              </a:rPr>
              <a:t>Professional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Learning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Communities</a:t>
            </a:r>
            <a:r>
              <a:rPr sz="700" dirty="0">
                <a:latin typeface="Calibri"/>
                <a:cs typeface="Calibri"/>
              </a:rPr>
              <a:t> (PLCs)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with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focus on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all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subject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groups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where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teachers</a:t>
            </a:r>
            <a:r>
              <a:rPr sz="700" dirty="0">
                <a:latin typeface="Calibri"/>
                <a:cs typeface="Calibri"/>
              </a:rPr>
              <a:t> will work </a:t>
            </a:r>
            <a:r>
              <a:rPr sz="700" spc="-10" dirty="0">
                <a:latin typeface="Calibri"/>
                <a:cs typeface="Calibri"/>
              </a:rPr>
              <a:t>together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 plan units and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lessons,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create</a:t>
            </a:r>
            <a:r>
              <a:rPr sz="700" dirty="0">
                <a:latin typeface="Calibri"/>
                <a:cs typeface="Calibri"/>
              </a:rPr>
              <a:t> assessments, </a:t>
            </a:r>
            <a:r>
              <a:rPr sz="700" spc="-10" dirty="0">
                <a:latin typeface="Calibri"/>
                <a:cs typeface="Calibri"/>
              </a:rPr>
              <a:t>implement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common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instructional</a:t>
            </a:r>
            <a:r>
              <a:rPr sz="700" spc="3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frameworks,</a:t>
            </a:r>
            <a:r>
              <a:rPr sz="700" spc="3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3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utilize</a:t>
            </a:r>
            <a:r>
              <a:rPr sz="700" spc="3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data.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2A.</a:t>
            </a:r>
            <a:r>
              <a:rPr sz="700" spc="18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Implement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strengthen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all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IB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programmes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by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utilizing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IB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Programme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Development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Plans.</a:t>
            </a:r>
            <a:endParaRPr sz="700">
              <a:latin typeface="Calibri"/>
              <a:cs typeface="Calibri"/>
            </a:endParaRPr>
          </a:p>
          <a:p>
            <a:pPr marL="85725" marR="16700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2B.</a:t>
            </a:r>
            <a:r>
              <a:rPr sz="700" spc="15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Increase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minority,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ELL,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SWD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participation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DP/CP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program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through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early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identification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of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rising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9th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grade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students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0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3A</a:t>
            </a:r>
            <a:r>
              <a:rPr sz="700" b="1" dirty="0">
                <a:latin typeface="Calibri"/>
                <a:cs typeface="Calibri"/>
              </a:rPr>
              <a:t>.</a:t>
            </a:r>
            <a:r>
              <a:rPr sz="700" b="1" spc="18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Utilize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all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student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performance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data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inform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enrichment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remediation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opportunities.</a:t>
            </a:r>
            <a:endParaRPr sz="700">
              <a:latin typeface="Calibri"/>
              <a:cs typeface="Calibri"/>
            </a:endParaRPr>
          </a:p>
          <a:p>
            <a:pPr marL="85725" marR="353060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3B.</a:t>
            </a:r>
            <a:r>
              <a:rPr sz="700" spc="16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Utilize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APSGraphs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 analyze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cohort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data. </a:t>
            </a:r>
            <a:r>
              <a:rPr sz="700" spc="-10" dirty="0">
                <a:latin typeface="Calibri"/>
                <a:cs typeface="Calibri"/>
              </a:rPr>
              <a:t>Counselor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review </a:t>
            </a:r>
            <a:r>
              <a:rPr sz="700" spc="-10" dirty="0">
                <a:latin typeface="Calibri"/>
                <a:cs typeface="Calibri"/>
              </a:rPr>
              <a:t>credits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 </a:t>
            </a:r>
            <a:r>
              <a:rPr sz="700" spc="-10" dirty="0">
                <a:latin typeface="Calibri"/>
                <a:cs typeface="Calibri"/>
              </a:rPr>
              <a:t>schedule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students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with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courses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needed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classes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for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pathway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completion.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Counselors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perform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quarterly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cohort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updates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9350" y="3630924"/>
            <a:ext cx="4003675" cy="862965"/>
          </a:xfrm>
          <a:prstGeom prst="rect">
            <a:avLst/>
          </a:prstGeom>
          <a:solidFill>
            <a:srgbClr val="DDEAF6"/>
          </a:solidFill>
        </p:spPr>
        <p:txBody>
          <a:bodyPr vert="horz" wrap="square" lIns="0" tIns="34290" rIns="0" bIns="0" rtlCol="0">
            <a:spAutoFit/>
          </a:bodyPr>
          <a:lstStyle/>
          <a:p>
            <a:pPr marL="85725" marR="142875">
              <a:lnSpc>
                <a:spcPct val="100000"/>
              </a:lnSpc>
              <a:spcBef>
                <a:spcPts val="270"/>
              </a:spcBef>
            </a:pPr>
            <a:r>
              <a:rPr sz="700" dirty="0">
                <a:latin typeface="Calibri"/>
                <a:cs typeface="Calibri"/>
              </a:rPr>
              <a:t>4A</a:t>
            </a:r>
            <a:r>
              <a:rPr sz="700" b="1" dirty="0">
                <a:latin typeface="Calibri"/>
                <a:cs typeface="Calibri"/>
              </a:rPr>
              <a:t>.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Care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Team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CIS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will work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with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students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who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have </a:t>
            </a:r>
            <a:r>
              <a:rPr sz="700" spc="-10" dirty="0">
                <a:latin typeface="Calibri"/>
                <a:cs typeface="Calibri"/>
              </a:rPr>
              <a:t>consistent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attendance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discipline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issues </a:t>
            </a:r>
            <a:r>
              <a:rPr sz="700" spc="-25" dirty="0">
                <a:latin typeface="Calibri"/>
                <a:cs typeface="Calibri"/>
              </a:rPr>
              <a:t>to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assist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with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identifying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resources,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pathways,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organizations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increase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students’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social,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emotional</a:t>
            </a:r>
            <a:r>
              <a:rPr sz="700" spc="2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and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academic</a:t>
            </a:r>
            <a:r>
              <a:rPr sz="700" spc="-2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achievement.</a:t>
            </a:r>
            <a:endParaRPr sz="70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4B.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Implement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Social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Emotional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Learning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(SEL)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curriculum.</a:t>
            </a:r>
            <a:endParaRPr sz="700">
              <a:latin typeface="Calibri"/>
              <a:cs typeface="Calibri"/>
            </a:endParaRPr>
          </a:p>
          <a:p>
            <a:pPr marL="85725" marR="19113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4C.</a:t>
            </a:r>
            <a:r>
              <a:rPr sz="700" spc="-10" dirty="0">
                <a:latin typeface="Calibri"/>
                <a:cs typeface="Calibri"/>
              </a:rPr>
              <a:t> Parent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Miniversity,</a:t>
            </a:r>
            <a:r>
              <a:rPr sz="700" dirty="0">
                <a:latin typeface="Calibri"/>
                <a:cs typeface="Calibri"/>
              </a:rPr>
              <a:t> Grade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Level </a:t>
            </a:r>
            <a:r>
              <a:rPr sz="700" spc="-10" dirty="0">
                <a:latin typeface="Calibri"/>
                <a:cs typeface="Calibri"/>
              </a:rPr>
              <a:t>Meetings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Parent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Townhalls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- </a:t>
            </a:r>
            <a:r>
              <a:rPr sz="700" spc="-10" dirty="0">
                <a:latin typeface="Calibri"/>
                <a:cs typeface="Calibri"/>
              </a:rPr>
              <a:t>Parent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sessions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designed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inform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 </a:t>
            </a:r>
            <a:r>
              <a:rPr sz="700" spc="-10" dirty="0">
                <a:latin typeface="Calibri"/>
                <a:cs typeface="Calibri"/>
              </a:rPr>
              <a:t>engage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parents</a:t>
            </a:r>
            <a:r>
              <a:rPr sz="700" dirty="0">
                <a:latin typeface="Calibri"/>
                <a:cs typeface="Calibri"/>
              </a:rPr>
              <a:t> in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their </a:t>
            </a:r>
            <a:r>
              <a:rPr sz="700" spc="-10" dirty="0">
                <a:latin typeface="Calibri"/>
                <a:cs typeface="Calibri"/>
              </a:rPr>
              <a:t>students’</a:t>
            </a:r>
            <a:r>
              <a:rPr sz="700" dirty="0">
                <a:latin typeface="Calibri"/>
                <a:cs typeface="Calibri"/>
              </a:rPr>
              <a:t> school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life.</a:t>
            </a:r>
            <a:endParaRPr sz="70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4D.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Utilizing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increasing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student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support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structures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address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universal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screener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data.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9344" y="4703743"/>
            <a:ext cx="4003675" cy="708025"/>
          </a:xfrm>
          <a:prstGeom prst="rect">
            <a:avLst/>
          </a:prstGeom>
          <a:solidFill>
            <a:srgbClr val="FAE4D4"/>
          </a:solidFill>
        </p:spPr>
        <p:txBody>
          <a:bodyPr vert="horz" wrap="square" lIns="0" tIns="34290" rIns="0" bIns="0" rtlCol="0">
            <a:spAutoFit/>
          </a:bodyPr>
          <a:lstStyle/>
          <a:p>
            <a:pPr marL="85090" marR="87630">
              <a:lnSpc>
                <a:spcPct val="100000"/>
              </a:lnSpc>
              <a:spcBef>
                <a:spcPts val="270"/>
              </a:spcBef>
            </a:pPr>
            <a:r>
              <a:rPr sz="700" dirty="0">
                <a:latin typeface="Calibri"/>
                <a:cs typeface="Calibri"/>
              </a:rPr>
              <a:t>5A.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Provide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training,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support,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professional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development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for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teachers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following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areas: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IB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programmes;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APS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5;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research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based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instructional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strategies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that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promote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inquiry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differentiation.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5B.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Allocate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time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provide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resources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for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professional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development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during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district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Professional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Learning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days,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release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days,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PLC’s.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9350" y="5716823"/>
            <a:ext cx="4003675" cy="897255"/>
          </a:xfrm>
          <a:prstGeom prst="rect">
            <a:avLst/>
          </a:prstGeom>
          <a:solidFill>
            <a:srgbClr val="FFF1CC"/>
          </a:solidFill>
        </p:spPr>
        <p:txBody>
          <a:bodyPr vert="horz" wrap="square" lIns="0" tIns="34290" rIns="0" bIns="0" rtlCol="0">
            <a:spAutoFit/>
          </a:bodyPr>
          <a:lstStyle/>
          <a:p>
            <a:pPr marL="85725" marR="526415">
              <a:lnSpc>
                <a:spcPct val="100000"/>
              </a:lnSpc>
              <a:spcBef>
                <a:spcPts val="270"/>
              </a:spcBef>
            </a:pPr>
            <a:r>
              <a:rPr sz="700" dirty="0">
                <a:latin typeface="Calibri"/>
                <a:cs typeface="Calibri"/>
              </a:rPr>
              <a:t>6A.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Strengthen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engagement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of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school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community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celebrating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diversity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and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building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intercultural</a:t>
            </a:r>
            <a:r>
              <a:rPr sz="700" spc="4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understanding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Calibri"/>
              <a:cs typeface="Calibri"/>
            </a:endParaRPr>
          </a:p>
          <a:p>
            <a:pPr marL="85725" marR="160020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7A.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Strengthen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PTSA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Family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Engagement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&amp;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Communications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Committees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in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an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effort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recruit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more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families and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increase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support.</a:t>
            </a:r>
            <a:endParaRPr sz="700">
              <a:latin typeface="Calibri"/>
              <a:cs typeface="Calibri"/>
            </a:endParaRPr>
          </a:p>
          <a:p>
            <a:pPr marL="85725" marR="290830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7B.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Build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community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awareness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for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IB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by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broadening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avenues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of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communication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with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parents;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IB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Parent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Coalition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reflects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diversity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of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the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school.</a:t>
            </a:r>
            <a:endParaRPr sz="70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</a:pPr>
            <a:r>
              <a:rPr sz="700" dirty="0">
                <a:latin typeface="Calibri"/>
                <a:cs typeface="Calibri"/>
              </a:rPr>
              <a:t>7C. </a:t>
            </a:r>
            <a:r>
              <a:rPr sz="700" spc="-10" dirty="0">
                <a:latin typeface="Calibri"/>
                <a:cs typeface="Calibri"/>
              </a:rPr>
              <a:t>Provide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leadership</a:t>
            </a:r>
            <a:r>
              <a:rPr sz="700" dirty="0">
                <a:latin typeface="Calibri"/>
                <a:cs typeface="Calibri"/>
              </a:rPr>
              <a:t> and support for </a:t>
            </a:r>
            <a:r>
              <a:rPr sz="700" spc="-10" dirty="0">
                <a:latin typeface="Calibri"/>
                <a:cs typeface="Calibri"/>
              </a:rPr>
              <a:t>messaging</a:t>
            </a:r>
            <a:r>
              <a:rPr sz="700" dirty="0">
                <a:latin typeface="Calibri"/>
                <a:cs typeface="Calibri"/>
              </a:rPr>
              <a:t> and capital </a:t>
            </a:r>
            <a:r>
              <a:rPr sz="700" spc="-10" dirty="0">
                <a:latin typeface="Calibri"/>
                <a:cs typeface="Calibri"/>
              </a:rPr>
              <a:t>campaign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71329" y="185770"/>
            <a:ext cx="14090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0375" marR="5080" indent="-448309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141414"/>
                </a:solidFill>
                <a:latin typeface="Calibri"/>
                <a:cs typeface="Calibri"/>
              </a:rPr>
              <a:t>North</a:t>
            </a:r>
            <a:r>
              <a:rPr sz="1400" b="1" spc="-35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141414"/>
                </a:solidFill>
                <a:latin typeface="Calibri"/>
                <a:cs typeface="Calibri"/>
              </a:rPr>
              <a:t>Atlanta</a:t>
            </a:r>
            <a:r>
              <a:rPr sz="1400" b="1" spc="-25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141414"/>
                </a:solidFill>
                <a:latin typeface="Calibri"/>
                <a:cs typeface="Calibri"/>
              </a:rPr>
              <a:t>High </a:t>
            </a:r>
            <a:r>
              <a:rPr sz="1400" b="1" spc="-10" dirty="0">
                <a:solidFill>
                  <a:srgbClr val="141414"/>
                </a:solidFill>
                <a:latin typeface="Calibri"/>
                <a:cs typeface="Calibri"/>
              </a:rPr>
              <a:t>School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924" y="167378"/>
            <a:ext cx="3542029" cy="7137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1135" marR="5080">
              <a:lnSpc>
                <a:spcPct val="100499"/>
              </a:lnSpc>
              <a:spcBef>
                <a:spcPts val="90"/>
              </a:spcBef>
            </a:pP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Mission</a:t>
            </a:r>
            <a:r>
              <a:rPr sz="1200" b="1" i="1" spc="220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700" dirty="0">
                <a:latin typeface="Arial"/>
                <a:cs typeface="Arial"/>
              </a:rPr>
              <a:t>Through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nurturing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culture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that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embraces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equity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diversity,</a:t>
            </a:r>
            <a:r>
              <a:rPr sz="700" spc="50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promotes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academic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rigor,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fosters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integrity,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North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Atlanta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High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School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will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develop</a:t>
            </a:r>
            <a:r>
              <a:rPr sz="700" spc="50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inquiring,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responsible,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caring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young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adults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who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will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graduate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ready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college,</a:t>
            </a:r>
            <a:r>
              <a:rPr sz="700" spc="50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career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10" dirty="0">
                <a:latin typeface="Arial"/>
                <a:cs typeface="Arial"/>
              </a:rPr>
              <a:t> life.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SMART</a:t>
            </a:r>
            <a:r>
              <a:rPr sz="1200" b="1" i="1" spc="-45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spc="-10" dirty="0">
                <a:solidFill>
                  <a:srgbClr val="141414"/>
                </a:solidFill>
                <a:latin typeface="Calibri"/>
                <a:cs typeface="Calibri"/>
              </a:rPr>
              <a:t>Goals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5028" y="1846468"/>
            <a:ext cx="11087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School</a:t>
            </a:r>
            <a:r>
              <a:rPr sz="1200" b="1" i="1" spc="-30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spc="-10" dirty="0">
                <a:solidFill>
                  <a:srgbClr val="141414"/>
                </a:solidFill>
                <a:latin typeface="Calibri"/>
                <a:cs typeface="Calibri"/>
              </a:rPr>
              <a:t>Strategies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8424" y="946327"/>
            <a:ext cx="1912620" cy="780415"/>
          </a:xfrm>
          <a:prstGeom prst="rect">
            <a:avLst/>
          </a:prstGeom>
          <a:ln w="12699">
            <a:solidFill>
              <a:srgbClr val="A5A5A5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191135" marR="186055" algn="ctr">
              <a:lnSpc>
                <a:spcPct val="100000"/>
              </a:lnSpc>
              <a:spcBef>
                <a:spcPts val="160"/>
              </a:spcBef>
            </a:pPr>
            <a:r>
              <a:rPr sz="800" b="1" dirty="0">
                <a:latin typeface="Calibri"/>
                <a:cs typeface="Calibri"/>
              </a:rPr>
              <a:t>By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end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2021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-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2022</a:t>
            </a:r>
            <a:r>
              <a:rPr sz="800" b="1" spc="-10" dirty="0">
                <a:latin typeface="Calibri"/>
                <a:cs typeface="Calibri"/>
              </a:rPr>
              <a:t> school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year,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each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subsequent year, </a:t>
            </a:r>
            <a:r>
              <a:rPr sz="800" b="1" spc="-25" dirty="0">
                <a:latin typeface="Calibri"/>
                <a:cs typeface="Calibri"/>
              </a:rPr>
              <a:t>the</a:t>
            </a:r>
            <a:endParaRPr sz="800">
              <a:latin typeface="Calibri"/>
              <a:cs typeface="Calibri"/>
            </a:endParaRPr>
          </a:p>
          <a:p>
            <a:pPr marL="99060" marR="68580" algn="ctr">
              <a:lnSpc>
                <a:spcPct val="100000"/>
              </a:lnSpc>
            </a:pPr>
            <a:r>
              <a:rPr sz="800" b="1" spc="-10" dirty="0">
                <a:latin typeface="Calibri"/>
                <a:cs typeface="Calibri"/>
              </a:rPr>
              <a:t>percentage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students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earning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score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proficient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above on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Algebra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50" dirty="0">
                <a:latin typeface="Calibri"/>
                <a:cs typeface="Calibri"/>
              </a:rPr>
              <a:t>I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EOC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American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Lit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EOC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will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increase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3%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or</a:t>
            </a:r>
            <a:r>
              <a:rPr sz="800" b="1" spc="-10" dirty="0">
                <a:latin typeface="Calibri"/>
                <a:cs typeface="Calibri"/>
              </a:rPr>
              <a:t> higher.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48886" y="944141"/>
            <a:ext cx="1912620" cy="780415"/>
          </a:xfrm>
          <a:prstGeom prst="rect">
            <a:avLst/>
          </a:prstGeom>
          <a:ln w="12699">
            <a:solidFill>
              <a:srgbClr val="A5A5A5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14300" marR="109855" algn="ctr">
              <a:lnSpc>
                <a:spcPct val="114999"/>
              </a:lnSpc>
              <a:spcBef>
                <a:spcPts val="335"/>
              </a:spcBef>
            </a:pPr>
            <a:r>
              <a:rPr sz="700" b="1" dirty="0">
                <a:latin typeface="Calibri"/>
                <a:cs typeface="Calibri"/>
              </a:rPr>
              <a:t>The </a:t>
            </a:r>
            <a:r>
              <a:rPr sz="700" b="1" spc="-10" dirty="0">
                <a:latin typeface="Calibri"/>
                <a:cs typeface="Calibri"/>
              </a:rPr>
              <a:t>percentage</a:t>
            </a:r>
            <a:r>
              <a:rPr sz="700" b="1" dirty="0">
                <a:latin typeface="Calibri"/>
                <a:cs typeface="Calibri"/>
              </a:rPr>
              <a:t> of ELL,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Hispanic</a:t>
            </a:r>
            <a:r>
              <a:rPr sz="700" b="1" dirty="0">
                <a:latin typeface="Calibri"/>
                <a:cs typeface="Calibri"/>
              </a:rPr>
              <a:t> and</a:t>
            </a:r>
            <a:r>
              <a:rPr sz="700" b="1" spc="16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Students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with</a:t>
            </a:r>
            <a:r>
              <a:rPr sz="700" b="1" spc="-10" dirty="0">
                <a:latin typeface="Calibri"/>
                <a:cs typeface="Calibri"/>
              </a:rPr>
              <a:t> Disabilities</a:t>
            </a:r>
            <a:r>
              <a:rPr sz="700" b="1" dirty="0">
                <a:latin typeface="Calibri"/>
                <a:cs typeface="Calibri"/>
              </a:rPr>
              <a:t> who </a:t>
            </a:r>
            <a:r>
              <a:rPr sz="700" b="1" spc="-10" dirty="0">
                <a:latin typeface="Calibri"/>
                <a:cs typeface="Calibri"/>
              </a:rPr>
              <a:t>graduate</a:t>
            </a:r>
            <a:r>
              <a:rPr sz="700" b="1" dirty="0">
                <a:latin typeface="Calibri"/>
                <a:cs typeface="Calibri"/>
              </a:rPr>
              <a:t> in four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years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will</a:t>
            </a:r>
            <a:r>
              <a:rPr sz="700" b="1" spc="-2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increase </a:t>
            </a:r>
            <a:r>
              <a:rPr sz="700" b="1" dirty="0">
                <a:latin typeface="Calibri"/>
                <a:cs typeface="Calibri"/>
              </a:rPr>
              <a:t>3%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or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higher</a:t>
            </a:r>
            <a:r>
              <a:rPr sz="700" b="1" spc="14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for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each</a:t>
            </a:r>
            <a:r>
              <a:rPr sz="700" b="1" spc="-10" dirty="0">
                <a:latin typeface="Calibri"/>
                <a:cs typeface="Calibri"/>
              </a:rPr>
              <a:t> subgroup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from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June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2021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to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July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2022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and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each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subsequent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year of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this </a:t>
            </a:r>
            <a:r>
              <a:rPr sz="700" b="1" spc="-10" dirty="0">
                <a:latin typeface="Calibri"/>
                <a:cs typeface="Calibri"/>
              </a:rPr>
              <a:t>plan.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59350" y="944141"/>
            <a:ext cx="1912620" cy="655116"/>
          </a:xfrm>
          <a:prstGeom prst="rect">
            <a:avLst/>
          </a:prstGeom>
          <a:ln w="12699">
            <a:solidFill>
              <a:srgbClr val="A5A5A5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00965" marR="95250" indent="-635" algn="ctr">
              <a:lnSpc>
                <a:spcPct val="114999"/>
              </a:lnSpc>
              <a:spcBef>
                <a:spcPts val="335"/>
              </a:spcBef>
            </a:pPr>
            <a:r>
              <a:rPr sz="700" b="1" dirty="0">
                <a:latin typeface="Calibri"/>
                <a:cs typeface="Calibri"/>
              </a:rPr>
              <a:t>The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percentage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of high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school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students</a:t>
            </a:r>
            <a:r>
              <a:rPr sz="700" b="1" dirty="0">
                <a:latin typeface="Calibri"/>
                <a:cs typeface="Calibri"/>
              </a:rPr>
              <a:t> </a:t>
            </a:r>
            <a:r>
              <a:rPr sz="700" b="1" spc="-25" dirty="0">
                <a:latin typeface="Calibri"/>
                <a:cs typeface="Calibri"/>
              </a:rPr>
              <a:t>who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score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4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or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higher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on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two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or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more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IB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exams </a:t>
            </a:r>
            <a:r>
              <a:rPr sz="700" b="1" spc="-20" dirty="0">
                <a:latin typeface="Calibri"/>
                <a:cs typeface="Calibri"/>
              </a:rPr>
              <a:t>will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increase </a:t>
            </a:r>
            <a:r>
              <a:rPr sz="700" b="1" dirty="0">
                <a:latin typeface="Calibri"/>
                <a:cs typeface="Calibri"/>
              </a:rPr>
              <a:t>by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5%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or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higher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from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79%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in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June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2019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to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84%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or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higher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in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June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202</a:t>
            </a:r>
            <a:r>
              <a:rPr lang="en-US" sz="700" b="1" dirty="0">
                <a:latin typeface="Calibri"/>
                <a:cs typeface="Calibri"/>
              </a:rPr>
              <a:t>4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spc="-25" dirty="0">
                <a:latin typeface="Calibri"/>
                <a:cs typeface="Calibri"/>
              </a:rPr>
              <a:t>and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maintain </a:t>
            </a:r>
            <a:r>
              <a:rPr sz="700" b="1" dirty="0">
                <a:latin typeface="Calibri"/>
                <a:cs typeface="Calibri"/>
              </a:rPr>
              <a:t>growth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each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year.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04646" y="6630976"/>
            <a:ext cx="1066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/>
                <a:cs typeface="Verdana"/>
              </a:rPr>
              <a:t>2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90140" y="944141"/>
            <a:ext cx="1912620" cy="780415"/>
          </a:xfrm>
          <a:prstGeom prst="rect">
            <a:avLst/>
          </a:prstGeom>
          <a:ln w="12699">
            <a:solidFill>
              <a:srgbClr val="A5A5A5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98425" marR="91440" indent="-1270" algn="ctr">
              <a:lnSpc>
                <a:spcPct val="100000"/>
              </a:lnSpc>
              <a:spcBef>
                <a:spcPts val="160"/>
              </a:spcBef>
            </a:pPr>
            <a:r>
              <a:rPr sz="800" b="1" dirty="0">
                <a:latin typeface="Calibri"/>
                <a:cs typeface="Calibri"/>
              </a:rPr>
              <a:t>Decrease the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disproportionality</a:t>
            </a:r>
            <a:r>
              <a:rPr sz="800" b="1" dirty="0">
                <a:latin typeface="Calibri"/>
                <a:cs typeface="Calibri"/>
              </a:rPr>
              <a:t> by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10%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in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discipline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incidents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between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our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subgroups </a:t>
            </a:r>
            <a:r>
              <a:rPr sz="800" b="1" dirty="0">
                <a:latin typeface="Calibri"/>
                <a:cs typeface="Calibri"/>
              </a:rPr>
              <a:t>through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use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-10" dirty="0">
                <a:latin typeface="Calibri"/>
                <a:cs typeface="Calibri"/>
              </a:rPr>
              <a:t> restorative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practices,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social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emotional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learning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conflict</a:t>
            </a:r>
            <a:r>
              <a:rPr sz="800" b="1" spc="-10" dirty="0">
                <a:latin typeface="Calibri"/>
                <a:cs typeface="Calibri"/>
              </a:rPr>
              <a:t> resolution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by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end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each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school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year.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75948" y="1875009"/>
            <a:ext cx="1638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School</a:t>
            </a:r>
            <a:r>
              <a:rPr sz="1200" b="1" i="1" spc="-40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Strategic</a:t>
            </a:r>
            <a:r>
              <a:rPr sz="1200" b="1" i="1" spc="-40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1200" b="1" i="1" spc="-10" dirty="0">
                <a:solidFill>
                  <a:srgbClr val="141414"/>
                </a:solidFill>
                <a:latin typeface="Calibri"/>
                <a:cs typeface="Calibri"/>
              </a:rPr>
              <a:t>Priorities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45423" y="3650515"/>
            <a:ext cx="17049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latin typeface="Calibri"/>
                <a:cs typeface="Calibri"/>
              </a:rPr>
              <a:t>4.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Provide</a:t>
            </a:r>
            <a:r>
              <a:rPr sz="700" b="1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greater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support for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at-</a:t>
            </a:r>
            <a:r>
              <a:rPr sz="700" b="1" dirty="0">
                <a:latin typeface="Calibri"/>
                <a:cs typeface="Calibri"/>
              </a:rPr>
              <a:t>risk </a:t>
            </a:r>
            <a:r>
              <a:rPr sz="700" b="1" spc="-10" dirty="0">
                <a:latin typeface="Calibri"/>
                <a:cs typeface="Calibri"/>
              </a:rPr>
              <a:t>students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0047" y="4750387"/>
            <a:ext cx="20129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latin typeface="Calibri"/>
                <a:cs typeface="Calibri"/>
              </a:rPr>
              <a:t>5.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Ensure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that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instructional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resources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and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supplies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25" dirty="0">
                <a:latin typeface="Calibri"/>
                <a:cs typeface="Calibri"/>
              </a:rPr>
              <a:t>are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available</a:t>
            </a:r>
            <a:r>
              <a:rPr sz="700" b="1" dirty="0">
                <a:latin typeface="Calibri"/>
                <a:cs typeface="Calibri"/>
              </a:rPr>
              <a:t> to every </a:t>
            </a:r>
            <a:r>
              <a:rPr sz="700" b="1" spc="-10" dirty="0">
                <a:latin typeface="Calibri"/>
                <a:cs typeface="Calibri"/>
              </a:rPr>
              <a:t>teacher</a:t>
            </a:r>
            <a:r>
              <a:rPr sz="700" b="1" dirty="0">
                <a:latin typeface="Calibri"/>
                <a:cs typeface="Calibri"/>
              </a:rPr>
              <a:t> and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staff.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68406" y="202079"/>
            <a:ext cx="3148965" cy="424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90"/>
              </a:spcBef>
            </a:pPr>
            <a:r>
              <a:rPr sz="1200" b="1" i="1" dirty="0">
                <a:solidFill>
                  <a:srgbClr val="141414"/>
                </a:solidFill>
                <a:latin typeface="Calibri"/>
                <a:cs typeface="Calibri"/>
              </a:rPr>
              <a:t>Vision</a:t>
            </a:r>
            <a:r>
              <a:rPr sz="1200" b="1" i="1" spc="-55" dirty="0">
                <a:solidFill>
                  <a:srgbClr val="141414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latin typeface="Arial"/>
                <a:cs typeface="Arial"/>
              </a:rPr>
              <a:t>North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Atlanta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High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School,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through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holistic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learning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collaboration</a:t>
            </a:r>
            <a:r>
              <a:rPr sz="700" spc="50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among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engaged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students,</a:t>
            </a:r>
            <a:r>
              <a:rPr sz="700" spc="-10" dirty="0">
                <a:latin typeface="Arial"/>
                <a:cs typeface="Arial"/>
              </a:rPr>
              <a:t> educators, </a:t>
            </a:r>
            <a:r>
              <a:rPr sz="700" dirty="0">
                <a:latin typeface="Arial"/>
                <a:cs typeface="Arial"/>
              </a:rPr>
              <a:t>families,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10" dirty="0">
                <a:latin typeface="Arial"/>
                <a:cs typeface="Arial"/>
              </a:rPr>
              <a:t> community, </a:t>
            </a:r>
            <a:r>
              <a:rPr sz="700" dirty="0">
                <a:latin typeface="Arial"/>
                <a:cs typeface="Arial"/>
              </a:rPr>
              <a:t>will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foster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an</a:t>
            </a:r>
            <a:r>
              <a:rPr sz="700" spc="50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environment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critical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thinkers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who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are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globally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culturally</a:t>
            </a:r>
            <a:r>
              <a:rPr sz="700" spc="-10" dirty="0">
                <a:latin typeface="Arial"/>
                <a:cs typeface="Arial"/>
              </a:rPr>
              <a:t> aware.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7599" y="2375799"/>
            <a:ext cx="1889125" cy="989965"/>
            <a:chOff x="27599" y="2375799"/>
            <a:chExt cx="1889125" cy="989965"/>
          </a:xfrm>
        </p:grpSpPr>
        <p:sp>
          <p:nvSpPr>
            <p:cNvPr id="20" name="object 20"/>
            <p:cNvSpPr/>
            <p:nvPr/>
          </p:nvSpPr>
          <p:spPr>
            <a:xfrm>
              <a:off x="52999" y="2401199"/>
              <a:ext cx="1838325" cy="939165"/>
            </a:xfrm>
            <a:custGeom>
              <a:avLst/>
              <a:gdLst/>
              <a:ahLst/>
              <a:cxnLst/>
              <a:rect l="l" t="t" r="r" b="b"/>
              <a:pathLst>
                <a:path w="1838325" h="939164">
                  <a:moveTo>
                    <a:pt x="1837799" y="938699"/>
                  </a:moveTo>
                  <a:lnTo>
                    <a:pt x="0" y="938699"/>
                  </a:lnTo>
                  <a:lnTo>
                    <a:pt x="0" y="0"/>
                  </a:lnTo>
                  <a:lnTo>
                    <a:pt x="1837799" y="0"/>
                  </a:lnTo>
                  <a:lnTo>
                    <a:pt x="1837799" y="938699"/>
                  </a:lnTo>
                  <a:close/>
                </a:path>
              </a:pathLst>
            </a:custGeom>
            <a:solidFill>
              <a:srgbClr val="6A6A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999" y="2401199"/>
              <a:ext cx="1838325" cy="939165"/>
            </a:xfrm>
            <a:custGeom>
              <a:avLst/>
              <a:gdLst/>
              <a:ahLst/>
              <a:cxnLst/>
              <a:rect l="l" t="t" r="r" b="b"/>
              <a:pathLst>
                <a:path w="1838325" h="939164">
                  <a:moveTo>
                    <a:pt x="0" y="0"/>
                  </a:moveTo>
                  <a:lnTo>
                    <a:pt x="1837799" y="0"/>
                  </a:lnTo>
                  <a:lnTo>
                    <a:pt x="1837799" y="938699"/>
                  </a:lnTo>
                  <a:lnTo>
                    <a:pt x="0" y="938699"/>
                  </a:lnTo>
                  <a:lnTo>
                    <a:pt x="0" y="0"/>
                  </a:lnTo>
                  <a:close/>
                </a:path>
              </a:pathLst>
            </a:custGeom>
            <a:ln w="507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2999" y="2401199"/>
            <a:ext cx="1838325" cy="939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50">
              <a:latin typeface="Times New Roman"/>
              <a:cs typeface="Times New Roman"/>
            </a:endParaRPr>
          </a:p>
          <a:p>
            <a:pPr marL="319405" marR="311785" indent="-1270" algn="ctr">
              <a:lnSpc>
                <a:spcPct val="100000"/>
              </a:lnSpc>
            </a:pP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Fostering</a:t>
            </a:r>
            <a:r>
              <a:rPr sz="11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Academic Excellence</a:t>
            </a:r>
            <a:r>
              <a:rPr sz="11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 Curriculum</a:t>
            </a:r>
            <a:r>
              <a:rPr sz="9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Instruction</a:t>
            </a:r>
            <a:r>
              <a:rPr sz="9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Signature</a:t>
            </a:r>
            <a:r>
              <a:rPr sz="9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7599" y="3590649"/>
            <a:ext cx="1889125" cy="831215"/>
            <a:chOff x="27599" y="3590649"/>
            <a:chExt cx="1889125" cy="831215"/>
          </a:xfrm>
        </p:grpSpPr>
        <p:sp>
          <p:nvSpPr>
            <p:cNvPr id="24" name="object 24"/>
            <p:cNvSpPr/>
            <p:nvPr/>
          </p:nvSpPr>
          <p:spPr>
            <a:xfrm>
              <a:off x="52999" y="3616049"/>
              <a:ext cx="1838325" cy="780415"/>
            </a:xfrm>
            <a:custGeom>
              <a:avLst/>
              <a:gdLst/>
              <a:ahLst/>
              <a:cxnLst/>
              <a:rect l="l" t="t" r="r" b="b"/>
              <a:pathLst>
                <a:path w="1838325" h="780414">
                  <a:moveTo>
                    <a:pt x="1837799" y="780299"/>
                  </a:moveTo>
                  <a:lnTo>
                    <a:pt x="0" y="780299"/>
                  </a:lnTo>
                  <a:lnTo>
                    <a:pt x="0" y="0"/>
                  </a:lnTo>
                  <a:lnTo>
                    <a:pt x="1837799" y="0"/>
                  </a:lnTo>
                  <a:lnTo>
                    <a:pt x="1837799" y="780299"/>
                  </a:lnTo>
                  <a:close/>
                </a:path>
              </a:pathLst>
            </a:custGeom>
            <a:solidFill>
              <a:srgbClr val="006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999" y="3616049"/>
              <a:ext cx="1838325" cy="780415"/>
            </a:xfrm>
            <a:custGeom>
              <a:avLst/>
              <a:gdLst/>
              <a:ahLst/>
              <a:cxnLst/>
              <a:rect l="l" t="t" r="r" b="b"/>
              <a:pathLst>
                <a:path w="1838325" h="780414">
                  <a:moveTo>
                    <a:pt x="0" y="0"/>
                  </a:moveTo>
                  <a:lnTo>
                    <a:pt x="1837799" y="0"/>
                  </a:lnTo>
                  <a:lnTo>
                    <a:pt x="1837799" y="780299"/>
                  </a:lnTo>
                  <a:lnTo>
                    <a:pt x="0" y="780299"/>
                  </a:lnTo>
                  <a:lnTo>
                    <a:pt x="0" y="0"/>
                  </a:lnTo>
                  <a:close/>
                </a:path>
              </a:pathLst>
            </a:custGeom>
            <a:ln w="507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2999" y="3616049"/>
            <a:ext cx="1838325" cy="78041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98780" marR="269240" indent="-124460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Building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Culture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2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endParaRPr sz="1200">
              <a:latin typeface="Calibri"/>
              <a:cs typeface="Calibri"/>
            </a:endParaRPr>
          </a:p>
          <a:p>
            <a:pPr marL="414020" marR="278765" indent="-130175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Whole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Child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Intervention</a:t>
            </a:r>
            <a:r>
              <a:rPr sz="9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Personalized</a:t>
            </a:r>
            <a:r>
              <a:rPr sz="9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7613" y="4618175"/>
            <a:ext cx="1889125" cy="831215"/>
            <a:chOff x="27613" y="4618175"/>
            <a:chExt cx="1889125" cy="831215"/>
          </a:xfrm>
        </p:grpSpPr>
        <p:sp>
          <p:nvSpPr>
            <p:cNvPr id="28" name="object 28"/>
            <p:cNvSpPr/>
            <p:nvPr/>
          </p:nvSpPr>
          <p:spPr>
            <a:xfrm>
              <a:off x="53013" y="4643575"/>
              <a:ext cx="1838325" cy="780415"/>
            </a:xfrm>
            <a:custGeom>
              <a:avLst/>
              <a:gdLst/>
              <a:ahLst/>
              <a:cxnLst/>
              <a:rect l="l" t="t" r="r" b="b"/>
              <a:pathLst>
                <a:path w="1838325" h="780414">
                  <a:moveTo>
                    <a:pt x="1837799" y="780299"/>
                  </a:moveTo>
                  <a:lnTo>
                    <a:pt x="0" y="780299"/>
                  </a:lnTo>
                  <a:lnTo>
                    <a:pt x="0" y="0"/>
                  </a:lnTo>
                  <a:lnTo>
                    <a:pt x="1837799" y="0"/>
                  </a:lnTo>
                  <a:lnTo>
                    <a:pt x="1837799" y="780299"/>
                  </a:lnTo>
                  <a:close/>
                </a:path>
              </a:pathLst>
            </a:custGeom>
            <a:solidFill>
              <a:srgbClr val="DE6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3013" y="4643575"/>
              <a:ext cx="1838325" cy="780415"/>
            </a:xfrm>
            <a:custGeom>
              <a:avLst/>
              <a:gdLst/>
              <a:ahLst/>
              <a:cxnLst/>
              <a:rect l="l" t="t" r="r" b="b"/>
              <a:pathLst>
                <a:path w="1838325" h="780414">
                  <a:moveTo>
                    <a:pt x="0" y="0"/>
                  </a:moveTo>
                  <a:lnTo>
                    <a:pt x="1837799" y="0"/>
                  </a:lnTo>
                  <a:lnTo>
                    <a:pt x="1837799" y="780299"/>
                  </a:lnTo>
                  <a:lnTo>
                    <a:pt x="0" y="780299"/>
                  </a:lnTo>
                  <a:lnTo>
                    <a:pt x="0" y="0"/>
                  </a:lnTo>
                  <a:close/>
                </a:path>
              </a:pathLst>
            </a:custGeom>
            <a:ln w="507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3013" y="4643575"/>
            <a:ext cx="1838325" cy="78041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39420" marR="113030" indent="-321310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Equipping</a:t>
            </a:r>
            <a:r>
              <a:rPr sz="1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Empowering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1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endParaRPr sz="1200">
              <a:latin typeface="Calibri"/>
              <a:cs typeface="Calibri"/>
            </a:endParaRPr>
          </a:p>
          <a:p>
            <a:pPr marL="315595" marR="138430" indent="168910">
              <a:lnSpc>
                <a:spcPct val="100000"/>
              </a:lnSpc>
              <a:spcBef>
                <a:spcPts val="15"/>
              </a:spcBef>
            </a:pP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Strategic 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 Support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 Equitable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Resource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Allocation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7613" y="5655262"/>
            <a:ext cx="1889125" cy="831215"/>
            <a:chOff x="27613" y="5655262"/>
            <a:chExt cx="1889125" cy="831215"/>
          </a:xfrm>
        </p:grpSpPr>
        <p:sp>
          <p:nvSpPr>
            <p:cNvPr id="32" name="object 32"/>
            <p:cNvSpPr/>
            <p:nvPr/>
          </p:nvSpPr>
          <p:spPr>
            <a:xfrm>
              <a:off x="53013" y="5680662"/>
              <a:ext cx="1838325" cy="780415"/>
            </a:xfrm>
            <a:custGeom>
              <a:avLst/>
              <a:gdLst/>
              <a:ahLst/>
              <a:cxnLst/>
              <a:rect l="l" t="t" r="r" b="b"/>
              <a:pathLst>
                <a:path w="1838325" h="780414">
                  <a:moveTo>
                    <a:pt x="1837799" y="780299"/>
                  </a:moveTo>
                  <a:lnTo>
                    <a:pt x="0" y="780299"/>
                  </a:lnTo>
                  <a:lnTo>
                    <a:pt x="0" y="0"/>
                  </a:lnTo>
                  <a:lnTo>
                    <a:pt x="1837799" y="0"/>
                  </a:lnTo>
                  <a:lnTo>
                    <a:pt x="1837799" y="780299"/>
                  </a:lnTo>
                  <a:close/>
                </a:path>
              </a:pathLst>
            </a:custGeom>
            <a:solidFill>
              <a:srgbClr val="BE9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3013" y="5680662"/>
              <a:ext cx="1838325" cy="780415"/>
            </a:xfrm>
            <a:custGeom>
              <a:avLst/>
              <a:gdLst/>
              <a:ahLst/>
              <a:cxnLst/>
              <a:rect l="l" t="t" r="r" b="b"/>
              <a:pathLst>
                <a:path w="1838325" h="780414">
                  <a:moveTo>
                    <a:pt x="0" y="0"/>
                  </a:moveTo>
                  <a:lnTo>
                    <a:pt x="1837799" y="0"/>
                  </a:lnTo>
                  <a:lnTo>
                    <a:pt x="1837799" y="780299"/>
                  </a:lnTo>
                  <a:lnTo>
                    <a:pt x="0" y="780299"/>
                  </a:lnTo>
                  <a:lnTo>
                    <a:pt x="0" y="0"/>
                  </a:lnTo>
                  <a:close/>
                </a:path>
              </a:pathLst>
            </a:custGeom>
            <a:ln w="507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53013" y="5680662"/>
            <a:ext cx="1838325" cy="78041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38784" marR="268605" indent="-164465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Creating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System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 of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endParaRPr sz="1200">
              <a:latin typeface="Calibri"/>
              <a:cs typeface="Calibri"/>
            </a:endParaRPr>
          </a:p>
          <a:p>
            <a:pPr marL="607695" marR="122555" indent="-307340">
              <a:lnSpc>
                <a:spcPct val="100000"/>
              </a:lnSpc>
              <a:spcBef>
                <a:spcPts val="15"/>
              </a:spcBef>
            </a:pP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Collective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Action,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Engagement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 &amp;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Empowerment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56022" y="5850267"/>
            <a:ext cx="19443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latin typeface="Calibri"/>
                <a:cs typeface="Calibri"/>
              </a:rPr>
              <a:t>6. </a:t>
            </a:r>
            <a:r>
              <a:rPr sz="700" b="1" spc="-10" dirty="0">
                <a:latin typeface="Calibri"/>
                <a:cs typeface="Calibri"/>
              </a:rPr>
              <a:t>Develop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positive,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informed,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and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engaged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school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community.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56022" y="6139827"/>
            <a:ext cx="2040889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latin typeface="Calibri"/>
                <a:cs typeface="Calibri"/>
              </a:rPr>
              <a:t>7.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Support</a:t>
            </a:r>
            <a:r>
              <a:rPr sz="700" b="1" spc="-10" dirty="0">
                <a:latin typeface="Calibri"/>
                <a:cs typeface="Calibri"/>
              </a:rPr>
              <a:t> efforts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to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build</a:t>
            </a:r>
            <a:r>
              <a:rPr sz="700" b="1" spc="-10" dirty="0">
                <a:latin typeface="Calibri"/>
                <a:cs typeface="Calibri"/>
              </a:rPr>
              <a:t> community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and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school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spirit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40050" y="2307976"/>
            <a:ext cx="2144395" cy="3638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104299"/>
              </a:lnSpc>
              <a:spcBef>
                <a:spcPts val="135"/>
              </a:spcBef>
            </a:pPr>
            <a:r>
              <a:rPr sz="700" b="1" dirty="0">
                <a:latin typeface="Calibri"/>
                <a:cs typeface="Calibri"/>
              </a:rPr>
              <a:t>1.</a:t>
            </a:r>
            <a:r>
              <a:rPr sz="700" b="1" spc="7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Improve</a:t>
            </a:r>
            <a:r>
              <a:rPr sz="700" b="1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student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mastery</a:t>
            </a:r>
            <a:r>
              <a:rPr sz="700" b="1" dirty="0">
                <a:latin typeface="Calibri"/>
                <a:cs typeface="Calibri"/>
              </a:rPr>
              <a:t> in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the </a:t>
            </a:r>
            <a:r>
              <a:rPr sz="700" b="1" spc="-10" dirty="0">
                <a:latin typeface="Calibri"/>
                <a:cs typeface="Calibri"/>
              </a:rPr>
              <a:t>content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areas of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Math,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Science,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Social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Studies,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and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ELA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by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implementing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best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practices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that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will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ensure</a:t>
            </a:r>
            <a:r>
              <a:rPr sz="700" b="1" spc="-10" dirty="0">
                <a:latin typeface="Calibri"/>
                <a:cs typeface="Calibri"/>
              </a:rPr>
              <a:t> rigor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40050" y="2720980"/>
            <a:ext cx="2044064" cy="682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7950">
              <a:lnSpc>
                <a:spcPct val="100299"/>
              </a:lnSpc>
              <a:spcBef>
                <a:spcPts val="95"/>
              </a:spcBef>
              <a:buAutoNum type="arabicPeriod" startAt="2"/>
              <a:tabLst>
                <a:tab pos="120650" algn="l"/>
              </a:tabLst>
            </a:pPr>
            <a:r>
              <a:rPr sz="700" b="1" spc="-10" dirty="0">
                <a:latin typeface="Calibri"/>
                <a:cs typeface="Calibri"/>
              </a:rPr>
              <a:t>Implement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all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IB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programmes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(MYP,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35" dirty="0">
                <a:latin typeface="Calibri"/>
                <a:cs typeface="Calibri"/>
              </a:rPr>
              <a:t>DP,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&amp;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CP)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with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fidelity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through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utilization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of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the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IB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Programme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Development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Plan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(PDP),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including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expanding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program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diversity</a:t>
            </a:r>
            <a:endParaRPr sz="700">
              <a:latin typeface="Calibri"/>
              <a:cs typeface="Calibri"/>
            </a:endParaRPr>
          </a:p>
          <a:p>
            <a:pPr marL="106680" indent="-94615">
              <a:lnSpc>
                <a:spcPct val="100000"/>
              </a:lnSpc>
              <a:spcBef>
                <a:spcPts val="600"/>
              </a:spcBef>
              <a:buFont typeface="Calibri"/>
              <a:buAutoNum type="arabicPeriod" startAt="2"/>
              <a:tabLst>
                <a:tab pos="107314" algn="l"/>
              </a:tabLst>
            </a:pPr>
            <a:r>
              <a:rPr sz="700" spc="-10" dirty="0">
                <a:latin typeface="Arial"/>
                <a:cs typeface="Arial"/>
              </a:rPr>
              <a:t>I</a:t>
            </a:r>
            <a:r>
              <a:rPr sz="700" b="1" spc="-10" dirty="0">
                <a:latin typeface="Calibri"/>
                <a:cs typeface="Calibri"/>
              </a:rPr>
              <a:t>mprove</a:t>
            </a:r>
            <a:r>
              <a:rPr sz="700" b="1" spc="2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student</a:t>
            </a:r>
            <a:r>
              <a:rPr sz="700" b="1" spc="3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graduation</a:t>
            </a:r>
            <a:r>
              <a:rPr sz="700" b="1" spc="3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rate</a:t>
            </a:r>
            <a:endParaRPr sz="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750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Atlanta School Strategic Plan Workbook.pptx</dc:title>
  <dc:creator>Douglass, Curtis W</dc:creator>
  <cp:lastModifiedBy>Douglass, Curtis W</cp:lastModifiedBy>
  <cp:revision>1</cp:revision>
  <dcterms:created xsi:type="dcterms:W3CDTF">2023-01-19T20:35:22Z</dcterms:created>
  <dcterms:modified xsi:type="dcterms:W3CDTF">2023-09-21T18:44:11Z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2022-05-31T00:00:00Z</vt:filetime>
  </property>
  <property fmtid="{D5CDD505-2E9C-101B-9397-08002B2CF9AE}" pid="3" name="Creator">
    <vt:lpwstr>Google</vt:lpwstr>
  </property>
  <property fmtid="{D5CDD505-2E9C-101B-9397-08002B2CF9AE}" pid="4" name="LastSaved">
    <vt:filetime>2023-01-19T00:00:00Z</vt:filetime>
  </property>
</Properties>
</file>